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4"/>
  </p:sldMasterIdLst>
  <p:sldIdLst>
    <p:sldId id="256" r:id="rId5"/>
    <p:sldId id="257" r:id="rId6"/>
    <p:sldId id="258" r:id="rId7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54308B52-7907-A2B2-B4F4-EF531DF2E17E}"/>
              </a:ext>
            </a:extLst>
          </p:cNvPr>
          <p:cNvSpPr/>
          <p:nvPr userDrawn="1"/>
        </p:nvSpPr>
        <p:spPr>
          <a:xfrm>
            <a:off x="411953" y="2828117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D34B43C-9009-5E32-4272-D017FFEA761D}"/>
              </a:ext>
            </a:extLst>
          </p:cNvPr>
          <p:cNvSpPr/>
          <p:nvPr userDrawn="1"/>
        </p:nvSpPr>
        <p:spPr>
          <a:xfrm>
            <a:off x="6874100" y="2828118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39BD0B0-25B6-7B3A-B323-5DAB24E82712}"/>
              </a:ext>
            </a:extLst>
          </p:cNvPr>
          <p:cNvSpPr/>
          <p:nvPr userDrawn="1"/>
        </p:nvSpPr>
        <p:spPr>
          <a:xfrm>
            <a:off x="3643027" y="274878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9EC9E1-2AD9-FC62-A572-8DD1A70F1DA4}"/>
              </a:ext>
            </a:extLst>
          </p:cNvPr>
          <p:cNvSpPr txBox="1"/>
          <p:nvPr userDrawn="1"/>
        </p:nvSpPr>
        <p:spPr>
          <a:xfrm>
            <a:off x="6965658" y="7290631"/>
            <a:ext cx="268338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chemeClr val="bg2">
                    <a:lumMod val="75000"/>
                  </a:schemeClr>
                </a:solidFill>
                <a:latin typeface="NeuzeitGro" pitchFamily="2" charset="77"/>
              </a:rPr>
              <a:t>©2024 ROMBAUER VINEYARDS, NAPA, CA. ALL RIGHTS RESERVED.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A6FD4054-198E-6800-E48B-76205DB046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7657" y="1368706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31" name="Text Placeholder 17">
            <a:extLst>
              <a:ext uri="{FF2B5EF4-FFF2-40B4-BE49-F238E27FC236}">
                <a16:creationId xmlns:a16="http://schemas.microsoft.com/office/drawing/2014/main" id="{19A35D8F-FDFA-28DF-31B4-02C6E5C679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745" y="3913850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32" name="Text Placeholder 17">
            <a:extLst>
              <a:ext uri="{FF2B5EF4-FFF2-40B4-BE49-F238E27FC236}">
                <a16:creationId xmlns:a16="http://schemas.microsoft.com/office/drawing/2014/main" id="{844ABDE2-C1A9-2DB0-73D9-2142796BCC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5418" y="3913850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72B1D8A-FB71-3038-6EAC-5FE1A6A70EAA}"/>
              </a:ext>
            </a:extLst>
          </p:cNvPr>
          <p:cNvGrpSpPr/>
          <p:nvPr userDrawn="1"/>
        </p:nvGrpSpPr>
        <p:grpSpPr>
          <a:xfrm>
            <a:off x="0" y="6973527"/>
            <a:ext cx="10058400" cy="508000"/>
            <a:chOff x="137645" y="6350000"/>
            <a:chExt cx="12200542" cy="50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8A3935A-0806-D836-B37A-95161A8412D2}"/>
                </a:ext>
              </a:extLst>
            </p:cNvPr>
            <p:cNvSpPr/>
            <p:nvPr/>
          </p:nvSpPr>
          <p:spPr>
            <a:xfrm>
              <a:off x="137645" y="6350000"/>
              <a:ext cx="12200542" cy="2438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6FCD7EA-E6E8-59CC-B461-71AF290DA754}"/>
                </a:ext>
              </a:extLst>
            </p:cNvPr>
            <p:cNvSpPr/>
            <p:nvPr/>
          </p:nvSpPr>
          <p:spPr>
            <a:xfrm>
              <a:off x="137645" y="6715760"/>
              <a:ext cx="12200542" cy="1422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F1DBCA8-286A-72BF-0305-DD24B335469F}"/>
              </a:ext>
            </a:extLst>
          </p:cNvPr>
          <p:cNvSpPr txBox="1"/>
          <p:nvPr userDrawn="1"/>
        </p:nvSpPr>
        <p:spPr>
          <a:xfrm>
            <a:off x="7163608" y="7461976"/>
            <a:ext cx="26833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chemeClr val="bg2">
                    <a:lumMod val="75000"/>
                  </a:schemeClr>
                </a:solidFill>
                <a:effectLst/>
                <a:latin typeface="NeuzeitGro" pitchFamily="2" charset="77"/>
              </a:rPr>
              <a:t>©2024 ROMBAUER VINEYARDS, NAPA, CA. ALL RIGHTS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43331E-F72B-1843-0159-3A1315E596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8543" y="3463535"/>
            <a:ext cx="3361315" cy="6590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F045BB-EB75-A13E-807B-3D0A557C34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2914" y="6336712"/>
            <a:ext cx="1892572" cy="3154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DB6F8B-20E3-5B96-EB16-B3873CEB7158}"/>
              </a:ext>
            </a:extLst>
          </p:cNvPr>
          <p:cNvSpPr txBox="1"/>
          <p:nvPr userDrawn="1"/>
        </p:nvSpPr>
        <p:spPr>
          <a:xfrm>
            <a:off x="3312375" y="4247838"/>
            <a:ext cx="3433650" cy="1849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Founded in 1980 by Koerner and Joan Rombauer, Rombauer Vineyards has been producing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acclaimed wines from Napa Valley, Sonoma County, the Sierra Foothills, and the Santa Lucia Highlands ever since. Our winery is known for its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high-quality wines, exceptional vineyard sites, family-style hospitality, and commitment to sharing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 of Wine 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with customers around the world.</a:t>
            </a:r>
          </a:p>
        </p:txBody>
      </p:sp>
    </p:spTree>
    <p:extLst>
      <p:ext uri="{BB962C8B-B14F-4D97-AF65-F5344CB8AC3E}">
        <p14:creationId xmlns:p14="http://schemas.microsoft.com/office/powerpoint/2010/main" val="291053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4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06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2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6D7E1D55-8A7F-FCF2-CB2A-C14FFE41F8F6}"/>
              </a:ext>
            </a:extLst>
          </p:cNvPr>
          <p:cNvSpPr/>
          <p:nvPr userDrawn="1"/>
        </p:nvSpPr>
        <p:spPr>
          <a:xfrm>
            <a:off x="5767518" y="339880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51E4257-DA59-C10C-BA16-41853E5C8C4A}"/>
              </a:ext>
            </a:extLst>
          </p:cNvPr>
          <p:cNvSpPr/>
          <p:nvPr userDrawn="1"/>
        </p:nvSpPr>
        <p:spPr>
          <a:xfrm>
            <a:off x="1518536" y="339880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09CF1203-C7F4-C76A-5D00-B7C8940217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7434" y="1433708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A00E19C1-CDF3-C332-44A6-14760BF90A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8535" y="1433708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308B52-7907-A2B2-B4F4-EF531DF2E17E}"/>
              </a:ext>
            </a:extLst>
          </p:cNvPr>
          <p:cNvSpPr/>
          <p:nvPr userDrawn="1"/>
        </p:nvSpPr>
        <p:spPr>
          <a:xfrm>
            <a:off x="411953" y="4004741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D34B43C-9009-5E32-4272-D017FFEA761D}"/>
              </a:ext>
            </a:extLst>
          </p:cNvPr>
          <p:cNvSpPr/>
          <p:nvPr userDrawn="1"/>
        </p:nvSpPr>
        <p:spPr>
          <a:xfrm>
            <a:off x="6874100" y="4004742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Placeholder 17">
            <a:extLst>
              <a:ext uri="{FF2B5EF4-FFF2-40B4-BE49-F238E27FC236}">
                <a16:creationId xmlns:a16="http://schemas.microsoft.com/office/drawing/2014/main" id="{19A35D8F-FDFA-28DF-31B4-02C6E5C679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745" y="5098569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32" name="Text Placeholder 17">
            <a:extLst>
              <a:ext uri="{FF2B5EF4-FFF2-40B4-BE49-F238E27FC236}">
                <a16:creationId xmlns:a16="http://schemas.microsoft.com/office/drawing/2014/main" id="{844ABDE2-C1A9-2DB0-73D9-2142796BCC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5418" y="5098570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ED73D6E-7068-970E-8195-7FF71E840371}"/>
              </a:ext>
            </a:extLst>
          </p:cNvPr>
          <p:cNvGrpSpPr/>
          <p:nvPr userDrawn="1"/>
        </p:nvGrpSpPr>
        <p:grpSpPr>
          <a:xfrm>
            <a:off x="0" y="6973527"/>
            <a:ext cx="10058400" cy="508000"/>
            <a:chOff x="137645" y="6350000"/>
            <a:chExt cx="12200542" cy="50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5BA8B-F833-6CE8-1168-556AC8E56619}"/>
                </a:ext>
              </a:extLst>
            </p:cNvPr>
            <p:cNvSpPr/>
            <p:nvPr/>
          </p:nvSpPr>
          <p:spPr>
            <a:xfrm>
              <a:off x="137645" y="6350000"/>
              <a:ext cx="12200542" cy="2438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71375B-17A5-3B76-B453-FE04B674C626}"/>
                </a:ext>
              </a:extLst>
            </p:cNvPr>
            <p:cNvSpPr/>
            <p:nvPr/>
          </p:nvSpPr>
          <p:spPr>
            <a:xfrm>
              <a:off x="137645" y="6715760"/>
              <a:ext cx="12200542" cy="1422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CC36D1E-3838-94B7-7B10-BA2914127206}"/>
              </a:ext>
            </a:extLst>
          </p:cNvPr>
          <p:cNvSpPr txBox="1"/>
          <p:nvPr userDrawn="1"/>
        </p:nvSpPr>
        <p:spPr>
          <a:xfrm>
            <a:off x="7163608" y="7461976"/>
            <a:ext cx="26833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chemeClr val="bg2">
                    <a:lumMod val="75000"/>
                  </a:schemeClr>
                </a:solidFill>
                <a:effectLst/>
                <a:latin typeface="NeuzeitGro" pitchFamily="2" charset="77"/>
              </a:rPr>
              <a:t>©2024 ROMBAUER VINEYARDS, NAPA, CA. ALL RIGHTS RESERVED.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DA7A7F-9789-BEB3-64D0-D82FFF4852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8543" y="3463535"/>
            <a:ext cx="3361315" cy="6590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CE23DA-3626-90DE-295A-65695F0BE1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2914" y="6336712"/>
            <a:ext cx="1892572" cy="3154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D9FE3E-26E3-4810-67AA-A5B346A564B3}"/>
              </a:ext>
            </a:extLst>
          </p:cNvPr>
          <p:cNvSpPr txBox="1"/>
          <p:nvPr userDrawn="1"/>
        </p:nvSpPr>
        <p:spPr>
          <a:xfrm>
            <a:off x="3312375" y="4247838"/>
            <a:ext cx="3433650" cy="1849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Founded in 1980 by Koerner and Joan Rombauer, Rombauer Vineyards has been producing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acclaimed wines from Napa Valley, Sonoma County, the Sierra Foothills, and the Santa Lucia Highlands ever since. Our winery is known for its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high-quality wines, exceptional vineyard sites, family-style hospitality, and commitment to sharing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 of Wine 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with customers around the world.</a:t>
            </a:r>
          </a:p>
        </p:txBody>
      </p:sp>
    </p:spTree>
    <p:extLst>
      <p:ext uri="{BB962C8B-B14F-4D97-AF65-F5344CB8AC3E}">
        <p14:creationId xmlns:p14="http://schemas.microsoft.com/office/powerpoint/2010/main" val="427062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2F6F978-116B-64D8-A850-90D8C2020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8543" y="3463535"/>
            <a:ext cx="3361315" cy="65908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0825F5-E788-9983-E72E-9D9328DFCF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2914" y="6336712"/>
            <a:ext cx="1892572" cy="3154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233FE9-C2DA-2F20-73DD-99BCA637598C}"/>
              </a:ext>
            </a:extLst>
          </p:cNvPr>
          <p:cNvSpPr txBox="1"/>
          <p:nvPr userDrawn="1"/>
        </p:nvSpPr>
        <p:spPr>
          <a:xfrm>
            <a:off x="3312375" y="4247838"/>
            <a:ext cx="3433650" cy="1849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Founded in 1980 by Koerner and Joan Rombauer, Rombauer Vineyards has been producing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acclaimed wines from Napa Valley, Sonoma County, the Sierra Foothills, and the Santa Lucia Highlands ever since. Our winery is known for its 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high-quality wines, exceptional vineyard sites, family-style hospitality, and commitment to sharing</a:t>
            </a:r>
            <a:b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2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 of Wine </a:t>
            </a:r>
            <a:r>
              <a:rPr lang="en-US" sz="1200" dirty="0">
                <a:solidFill>
                  <a:schemeClr val="tx2"/>
                </a:solidFill>
                <a:latin typeface="Calibri" panose="020F0502020204030204" pitchFamily="34" charset="0"/>
              </a:rPr>
              <a:t>with customers around the world.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ED73D6E-7068-970E-8195-7FF71E840371}"/>
              </a:ext>
            </a:extLst>
          </p:cNvPr>
          <p:cNvGrpSpPr/>
          <p:nvPr userDrawn="1"/>
        </p:nvGrpSpPr>
        <p:grpSpPr>
          <a:xfrm>
            <a:off x="0" y="6973527"/>
            <a:ext cx="10058400" cy="508000"/>
            <a:chOff x="137645" y="6350000"/>
            <a:chExt cx="12200542" cy="50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5BA8B-F833-6CE8-1168-556AC8E56619}"/>
                </a:ext>
              </a:extLst>
            </p:cNvPr>
            <p:cNvSpPr/>
            <p:nvPr/>
          </p:nvSpPr>
          <p:spPr>
            <a:xfrm>
              <a:off x="137645" y="6350000"/>
              <a:ext cx="12200542" cy="2438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71375B-17A5-3B76-B453-FE04B674C626}"/>
                </a:ext>
              </a:extLst>
            </p:cNvPr>
            <p:cNvSpPr/>
            <p:nvPr/>
          </p:nvSpPr>
          <p:spPr>
            <a:xfrm>
              <a:off x="137645" y="6715760"/>
              <a:ext cx="12200542" cy="142240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CC36D1E-3838-94B7-7B10-BA2914127206}"/>
              </a:ext>
            </a:extLst>
          </p:cNvPr>
          <p:cNvSpPr txBox="1"/>
          <p:nvPr userDrawn="1"/>
        </p:nvSpPr>
        <p:spPr>
          <a:xfrm>
            <a:off x="7163608" y="7461976"/>
            <a:ext cx="26833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chemeClr val="bg2">
                    <a:lumMod val="75000"/>
                  </a:schemeClr>
                </a:solidFill>
                <a:effectLst/>
                <a:latin typeface="NeuzeitGro" pitchFamily="2" charset="77"/>
              </a:rPr>
              <a:t>©2024 ROMBAUER VINEYARDS, NAPA, CA. ALL RIGHTS RESERVED.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E1A15C-228B-B2E7-1EC0-C08894A34E5A}"/>
              </a:ext>
            </a:extLst>
          </p:cNvPr>
          <p:cNvSpPr/>
          <p:nvPr userDrawn="1"/>
        </p:nvSpPr>
        <p:spPr>
          <a:xfrm>
            <a:off x="6861664" y="984606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DFDA886-A706-F143-4A7A-BF59A9781B28}"/>
              </a:ext>
            </a:extLst>
          </p:cNvPr>
          <p:cNvSpPr/>
          <p:nvPr userDrawn="1"/>
        </p:nvSpPr>
        <p:spPr>
          <a:xfrm>
            <a:off x="424390" y="984606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F42A9F1A-2948-90DE-B7D1-11470046F5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65418" y="2078434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C677B32E-FDD3-FA5F-CE27-AFEDFB4BC1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90" y="2078434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357DF36-3BA0-168A-BFBD-40B6D77EF8FB}"/>
              </a:ext>
            </a:extLst>
          </p:cNvPr>
          <p:cNvSpPr/>
          <p:nvPr userDrawn="1"/>
        </p:nvSpPr>
        <p:spPr>
          <a:xfrm>
            <a:off x="411953" y="4104847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DC054F6-F8D6-CE0F-C4FD-39B3E465D292}"/>
              </a:ext>
            </a:extLst>
          </p:cNvPr>
          <p:cNvSpPr/>
          <p:nvPr userDrawn="1"/>
        </p:nvSpPr>
        <p:spPr>
          <a:xfrm>
            <a:off x="6874100" y="4104848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DB40997-A84D-FA90-CAA0-26389ECFAD66}"/>
              </a:ext>
            </a:extLst>
          </p:cNvPr>
          <p:cNvSpPr/>
          <p:nvPr userDrawn="1"/>
        </p:nvSpPr>
        <p:spPr>
          <a:xfrm>
            <a:off x="3657600" y="290873"/>
            <a:ext cx="2743200" cy="27432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40"/>
              </a:spcAft>
            </a:pPr>
            <a:endParaRPr lang="en-US" sz="1154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2F9355D1-E48A-273F-5E4A-A3A8B9446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7657" y="1384701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912A55D5-D82B-AD66-155D-B616DCB475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745" y="5198675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593549DC-B2BE-4083-6BD3-EBA2793B755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5418" y="5198675"/>
            <a:ext cx="2772347" cy="555545"/>
          </a:xfrm>
        </p:spPr>
        <p:txBody>
          <a:bodyPr tIns="91440" anchor="ctr" anchorCtr="0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 sz="1800"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56000"/>
              </a:lnSpc>
              <a:spcBef>
                <a:spcPts val="0"/>
              </a:spcBef>
              <a:spcAft>
                <a:spcPts val="84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0" b="0" i="0" u="none" strike="noStrike" kern="1200" cap="none" spc="0" normalizeH="0" baseline="0" noProof="0" dirty="0">
                <a:ln>
                  <a:noFill/>
                </a:ln>
                <a:solidFill>
                  <a:srgbClr val="002F87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Wine Name</a:t>
            </a:r>
          </a:p>
        </p:txBody>
      </p:sp>
    </p:spTree>
    <p:extLst>
      <p:ext uri="{BB962C8B-B14F-4D97-AF65-F5344CB8AC3E}">
        <p14:creationId xmlns:p14="http://schemas.microsoft.com/office/powerpoint/2010/main" val="399005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27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0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4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64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3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3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78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4" r:id="rId2"/>
    <p:sldLayoutId id="2147483699" r:id="rId3"/>
    <p:sldLayoutId id="2147483682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152CCA-B755-1259-3295-BEABB467F8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50FC-D897-F6B0-8C4F-E479C68694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217A92-247C-C469-713F-C2B6AD1C92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8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483468-45BB-0A41-4CB7-241329D74D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4B3B0-6F8C-9010-5D46-EA55B77AAF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A85C4-1FC8-3AD5-ABE2-CCC6C0255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FB648-67D2-5261-8E1F-92D952A126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91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B08482-282B-070C-76F9-7B2BD82A9F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874E1-43D7-81A4-22E3-803400C252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4B266A-87A2-AA86-C57E-9760DDC6CF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64458D-FA49-8F49-247A-DD63FA137D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11C096-49B6-C35B-E419-5560D53283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0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Rombauer 1">
      <a:dk1>
        <a:srgbClr val="000000"/>
      </a:dk1>
      <a:lt1>
        <a:srgbClr val="FFFFFF"/>
      </a:lt1>
      <a:dk2>
        <a:srgbClr val="002F87"/>
      </a:dk2>
      <a:lt2>
        <a:srgbClr val="E7E6E6"/>
      </a:lt2>
      <a:accent1>
        <a:srgbClr val="0093D3"/>
      </a:accent1>
      <a:accent2>
        <a:srgbClr val="FFD930"/>
      </a:accent2>
      <a:accent3>
        <a:srgbClr val="A5A5A5"/>
      </a:accent3>
      <a:accent4>
        <a:srgbClr val="FFC000"/>
      </a:accent4>
      <a:accent5>
        <a:srgbClr val="EDF0F2"/>
      </a:accent5>
      <a:accent6>
        <a:srgbClr val="EDF0F2"/>
      </a:accent6>
      <a:hlink>
        <a:srgbClr val="0094D3"/>
      </a:hlink>
      <a:folHlink>
        <a:srgbClr val="0094D3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17EDDFA13FF14D9442005BAF0D9CC3" ma:contentTypeVersion="13" ma:contentTypeDescription="Create a new document." ma:contentTypeScope="" ma:versionID="4b1e0ab5570ab3b1a3b0775cc29527f1">
  <xsd:schema xmlns:xsd="http://www.w3.org/2001/XMLSchema" xmlns:xs="http://www.w3.org/2001/XMLSchema" xmlns:p="http://schemas.microsoft.com/office/2006/metadata/properties" xmlns:ns2="80a16a21-476d-4dca-a965-2d8f6e7e9d78" xmlns:ns3="f394f3ec-0ae8-4f38-89cd-f548999288b6" targetNamespace="http://schemas.microsoft.com/office/2006/metadata/properties" ma:root="true" ma:fieldsID="9f6e12d42e3ff0913f8fa54a2fa2379a" ns2:_="" ns3:_="">
    <xsd:import namespace="80a16a21-476d-4dca-a965-2d8f6e7e9d78"/>
    <xsd:import namespace="f394f3ec-0ae8-4f38-89cd-f548999288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16a21-476d-4dca-a965-2d8f6e7e9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8b9bba3-b1ae-4afd-bb46-5aec238e3f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4f3ec-0ae8-4f38-89cd-f548999288b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3c5328-8f2e-486f-96aa-3e0989dd94b8}" ma:internalName="TaxCatchAll" ma:showField="CatchAllData" ma:web="f394f3ec-0ae8-4f38-89cd-f548999288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94f3ec-0ae8-4f38-89cd-f548999288b6" xsi:nil="true"/>
    <lcf76f155ced4ddcb4097134ff3c332f xmlns="80a16a21-476d-4dca-a965-2d8f6e7e9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AC22C3-2650-4C38-B899-464026581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BDFC0F-8F8D-4C82-98A4-F77637F482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a16a21-476d-4dca-a965-2d8f6e7e9d78"/>
    <ds:schemaRef ds:uri="f394f3ec-0ae8-4f38-89cd-f54899928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D9DB55-2BC7-40FF-A182-DCB7FBB366C0}">
  <ds:schemaRefs>
    <ds:schemaRef ds:uri="http://schemas.microsoft.com/office/2006/metadata/properties"/>
    <ds:schemaRef ds:uri="http://schemas.microsoft.com/office/infopath/2007/PartnerControls"/>
    <ds:schemaRef ds:uri="f394f3ec-0ae8-4f38-89cd-f548999288b6"/>
    <ds:schemaRef ds:uri="80a16a21-476d-4dca-a965-2d8f6e7e9d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1408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NeuzeitGro</vt:lpstr>
      <vt:lpstr>Times New Roman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Alma Hunter</dc:creator>
  <cp:lastModifiedBy>Claudia Nagy</cp:lastModifiedBy>
  <cp:revision>31</cp:revision>
  <cp:lastPrinted>2024-04-17T23:11:06Z</cp:lastPrinted>
  <dcterms:created xsi:type="dcterms:W3CDTF">2023-05-01T22:26:28Z</dcterms:created>
  <dcterms:modified xsi:type="dcterms:W3CDTF">2024-04-29T17:41:02Z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0x010100F717EDDFA13FF14D9442005BAF0D9CC3</vt:lpwstr>
  </property>
</Properties>
</file>